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281" autoAdjust="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00B74-B3A0-4061-B17E-013CDF206465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C6DF9-2326-436B-B5E8-87C6714B43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C6DF9-2326-436B-B5E8-87C6714B4337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70A60C-D994-41DC-B3F5-01574161260F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B54D66-E801-4F96-A8B8-AB4DDA55C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0A60C-D994-41DC-B3F5-01574161260F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B54D66-E801-4F96-A8B8-AB4DDA55C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570A60C-D994-41DC-B3F5-01574161260F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B54D66-E801-4F96-A8B8-AB4DDA55C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0A60C-D994-41DC-B3F5-01574161260F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B54D66-E801-4F96-A8B8-AB4DDA55C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70A60C-D994-41DC-B3F5-01574161260F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B54D66-E801-4F96-A8B8-AB4DDA55C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0A60C-D994-41DC-B3F5-01574161260F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B54D66-E801-4F96-A8B8-AB4DDA55C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0A60C-D994-41DC-B3F5-01574161260F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B54D66-E801-4F96-A8B8-AB4DDA55C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0A60C-D994-41DC-B3F5-01574161260F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B54D66-E801-4F96-A8B8-AB4DDA55C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70A60C-D994-41DC-B3F5-01574161260F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B54D66-E801-4F96-A8B8-AB4DDA55C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0A60C-D994-41DC-B3F5-01574161260F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B54D66-E801-4F96-A8B8-AB4DDA55C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0A60C-D994-41DC-B3F5-01574161260F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B54D66-E801-4F96-A8B8-AB4DDA55C1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570A60C-D994-41DC-B3F5-01574161260F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B54D66-E801-4F96-A8B8-AB4DDA55C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857519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Активные формы и методы формирования орфографической зоркости учащихся на уроках русского языка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6400800" cy="78104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Материалы к педсовету «Формирование познавательных УУД»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Противоречия: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- между имеющимися у учащихся теоретическими знаниями, полученными на уроках русского языка и уровнем орфографических и пунктуационных умений и навыков;</a:t>
            </a:r>
          </a:p>
          <a:p>
            <a:r>
              <a:rPr lang="ru-RU" dirty="0"/>
              <a:t>- между необходимостью формирования прочных знаний, умений и навыков и большим объемом теоретических сведений получаемых учащимися на уроках русского языка;</a:t>
            </a:r>
          </a:p>
          <a:p>
            <a:r>
              <a:rPr lang="ru-RU" dirty="0"/>
              <a:t>- между высоким уровнем содержания курса русского языка и дефицитом учебного времени.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b="1" dirty="0"/>
              <a:t>Ведущая идея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dirty="0"/>
              <a:t>Создание на уроках русского языка условий для сознательного активного участия учащихся в творческой деятельности, приносящей радость преодоления,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75724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 </a:t>
            </a:r>
            <a:r>
              <a:rPr lang="ru-RU" sz="2800" dirty="0"/>
              <a:t>поиск активных форм и методов формирования прочных знаний, умений, навыков учащихся;</a:t>
            </a:r>
          </a:p>
          <a:p>
            <a:r>
              <a:rPr lang="ru-RU" sz="2800" dirty="0"/>
              <a:t>- реализация задачи формирования орфографических и пунктуационных умений и навыков с учетом возрастных и психологических особенностей учащихся;</a:t>
            </a:r>
          </a:p>
          <a:p>
            <a:r>
              <a:rPr lang="ru-RU" sz="2800" dirty="0"/>
              <a:t>- включение каждого ученика в активную творческую деятельность;</a:t>
            </a:r>
          </a:p>
          <a:p>
            <a:r>
              <a:rPr lang="ru-RU" sz="2800" dirty="0"/>
              <a:t>- усиление практической направленности обучения русскому языку на основе вовлечения учащихся в различные виды деятельности;</a:t>
            </a:r>
          </a:p>
          <a:p>
            <a:r>
              <a:rPr lang="ru-RU" sz="2800" dirty="0"/>
              <a:t>- создание на уроках русского языка атмосферы сотрудничества, сопереживания, взаимной поддержки.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848"/>
          </a:xfrm>
        </p:spPr>
        <p:txBody>
          <a:bodyPr>
            <a:noAutofit/>
          </a:bodyPr>
          <a:lstStyle/>
          <a:p>
            <a:r>
              <a:rPr lang="ru-RU" sz="3200" dirty="0"/>
              <a:t>Уровень грамотности учащихся средней школы - одна из острейших проблем народного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3520440" cy="432048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современной школе русский язык считается одним из самых трудных предметов. С одной стороны, знание родного языка дается  с детства, ребенок овладевает им так же естественно, как дышит и растет. С другой стороны, это сложная дисциплина, требующая большого труда.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988840"/>
            <a:ext cx="3520440" cy="460851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Одной из причин недостаточно высокой орфографической грамотности  школьников является </a:t>
            </a:r>
            <a:r>
              <a:rPr lang="ru-RU" dirty="0" err="1"/>
              <a:t>несформированность</a:t>
            </a:r>
            <a:r>
              <a:rPr lang="ru-RU" dirty="0"/>
              <a:t> их орфографической зоркости, т.е. неумение “видеть” орфограммы.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методическая копилка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b="1" i="1" dirty="0"/>
              <a:t>Письмо под диктовку.</a:t>
            </a:r>
            <a:endParaRPr lang="ru-RU" dirty="0"/>
          </a:p>
          <a:p>
            <a:pPr lvl="0"/>
            <a:r>
              <a:rPr lang="ru-RU" b="1" i="1" dirty="0"/>
              <a:t>Определение орфограмм на слух и выделение их в тексте.</a:t>
            </a:r>
            <a:endParaRPr lang="ru-RU" dirty="0"/>
          </a:p>
          <a:p>
            <a:pPr lvl="0"/>
            <a:r>
              <a:rPr lang="ru-RU" b="1" i="1" dirty="0"/>
              <a:t>Списывание текста и выделение орфограммы.</a:t>
            </a:r>
            <a:endParaRPr lang="ru-RU" dirty="0"/>
          </a:p>
          <a:p>
            <a:pPr lvl="0"/>
            <a:r>
              <a:rPr lang="ru-RU" b="1" i="1" dirty="0"/>
              <a:t>Исправление деформированного текста (</a:t>
            </a:r>
            <a:r>
              <a:rPr lang="ru-RU" b="1" i="1" dirty="0" err="1"/>
              <a:t>текста</a:t>
            </a:r>
            <a:r>
              <a:rPr lang="ru-RU" b="1" i="1" dirty="0"/>
              <a:t> с ошибками). </a:t>
            </a:r>
            <a:endParaRPr lang="ru-RU" dirty="0"/>
          </a:p>
          <a:p>
            <a:pPr lvl="0"/>
            <a:r>
              <a:rPr lang="ru-RU" b="1" i="1" dirty="0"/>
              <a:t>Письмо текста с допуском ошибок в местах орфограмм.</a:t>
            </a:r>
            <a:endParaRPr lang="ru-RU" dirty="0"/>
          </a:p>
          <a:p>
            <a:pPr lvl="0"/>
            <a:r>
              <a:rPr lang="ru-RU" b="1" i="1" dirty="0"/>
              <a:t>Классификация слов в соответствии с орфограммами.</a:t>
            </a:r>
            <a:endParaRPr lang="ru-RU" dirty="0"/>
          </a:p>
          <a:p>
            <a:pPr lvl="0"/>
            <a:r>
              <a:rPr lang="ru-RU" b="1" i="1" dirty="0"/>
              <a:t>Выбор слов из текста с заданной орфограммой.</a:t>
            </a:r>
            <a:endParaRPr lang="ru-RU" dirty="0"/>
          </a:p>
          <a:p>
            <a:pPr lvl="0"/>
            <a:r>
              <a:rPr lang="ru-RU" b="1" i="1" dirty="0"/>
              <a:t>Постановка пропущенных букв в места орфограмм.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одно из главных условий формирования у школьников умения видеть орфограммы. Лучше подумать, чтобы предупредить ошибку, и затем написать слово, чем записать, а потом проверять и исправлять ошибки. С этой целью можно использовать </a:t>
            </a:r>
            <a:r>
              <a:rPr lang="ru-RU" b="1" i="1" dirty="0"/>
              <a:t>диктант с точкой</a:t>
            </a:r>
            <a:r>
              <a:rPr lang="ru-RU" i="1" dirty="0"/>
              <a:t>.</a:t>
            </a:r>
            <a:r>
              <a:rPr lang="ru-RU" dirty="0"/>
              <a:t> Записывая слово, ученик должен поставить точку перед орфограммой. Получается такая запись: </a:t>
            </a:r>
            <a:r>
              <a:rPr lang="ru-RU" b="1" i="1" dirty="0" err="1"/>
              <a:t>увид</a:t>
            </a:r>
            <a:r>
              <a:rPr lang="ru-RU" b="1" i="1" dirty="0"/>
              <a:t>∙им, </a:t>
            </a:r>
            <a:r>
              <a:rPr lang="ru-RU" b="1" i="1" dirty="0" err="1"/>
              <a:t>пом</a:t>
            </a:r>
            <a:r>
              <a:rPr lang="ru-RU" b="1" i="1" dirty="0"/>
              <a:t>∙</a:t>
            </a:r>
            <a:r>
              <a:rPr lang="ru-RU" b="1" i="1" dirty="0" err="1"/>
              <a:t>ощь</a:t>
            </a:r>
            <a:r>
              <a:rPr lang="ru-RU" b="1" i="1" dirty="0"/>
              <a:t>, </a:t>
            </a:r>
            <a:r>
              <a:rPr lang="ru-RU" b="1" i="1" dirty="0" err="1"/>
              <a:t>п</a:t>
            </a:r>
            <a:r>
              <a:rPr lang="ru-RU" b="1" i="1" dirty="0"/>
              <a:t>∙оса∙</a:t>
            </a:r>
            <a:r>
              <a:rPr lang="ru-RU" b="1" i="1" dirty="0" err="1"/>
              <a:t>дка</a:t>
            </a:r>
            <a:r>
              <a:rPr lang="ru-RU" b="1" i="1" dirty="0"/>
              <a:t>, ужас∙</a:t>
            </a:r>
            <a:r>
              <a:rPr lang="ru-RU" b="1" i="1" dirty="0" err="1"/>
              <a:t>ный</a:t>
            </a:r>
            <a:r>
              <a:rPr lang="ru-RU" b="1" i="1" dirty="0"/>
              <a:t>, </a:t>
            </a:r>
            <a:r>
              <a:rPr lang="ru-RU" b="1" i="1" dirty="0" err="1"/>
              <a:t>мес</a:t>
            </a:r>
            <a:r>
              <a:rPr lang="ru-RU" b="1" i="1" dirty="0"/>
              <a:t>∙</a:t>
            </a:r>
            <a:r>
              <a:rPr lang="ru-RU" b="1" i="1" dirty="0" err="1"/>
              <a:t>тный</a:t>
            </a:r>
            <a:r>
              <a:rPr lang="ru-RU" b="1" i="1" dirty="0"/>
              <a:t>, ∙</a:t>
            </a:r>
            <a:r>
              <a:rPr lang="ru-RU" b="1" i="1" dirty="0" err="1"/>
              <a:t>сд</a:t>
            </a:r>
            <a:r>
              <a:rPr lang="ru-RU" b="1" i="1" dirty="0"/>
              <a:t>∙</a:t>
            </a:r>
            <a:r>
              <a:rPr lang="ru-RU" b="1" i="1" dirty="0" err="1"/>
              <a:t>ержать</a:t>
            </a:r>
            <a:r>
              <a:rPr lang="ru-RU" b="1" i="1" dirty="0"/>
              <a:t>.</a:t>
            </a:r>
            <a:endParaRPr lang="ru-RU" dirty="0"/>
          </a:p>
          <a:p>
            <a:r>
              <a:rPr lang="ru-RU" b="1" i="1" dirty="0"/>
              <a:t>Диктант с точкой</a:t>
            </a:r>
            <a:r>
              <a:rPr lang="ru-RU" dirty="0"/>
              <a:t> позволяет контролировать насколько у каждого ученика сформировано умение находить орфограммы, приучает к вдумчивой и внимательной работе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 dirty="0" smtClean="0"/>
              <a:t>методическая </a:t>
            </a:r>
            <a:r>
              <a:rPr lang="ru-RU" dirty="0" smtClean="0"/>
              <a:t>копилка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45719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177168" cy="3699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В средних классах интересны для ребят диктанты со взаимопроверкой, когда они знакомятся с разделом «Орфография». Уже несколько лет применяю такой вид работы, как «словарный  диктант для соседа». Дома ребята составляют на изученное орфографическое правило словарный диктант с пропущенными орфограммами (на отдельной карточке). </a:t>
            </a:r>
          </a:p>
          <a:p>
            <a:r>
              <a:rPr lang="ru-RU" sz="1400" dirty="0"/>
              <a:t>Сверху подписывают: </a:t>
            </a:r>
            <a:r>
              <a:rPr lang="ru-RU" sz="1400" b="1" dirty="0"/>
              <a:t>«</a:t>
            </a:r>
            <a:r>
              <a:rPr lang="ru-RU" sz="1400" b="1" i="1" dirty="0"/>
              <a:t>Составил ….».</a:t>
            </a:r>
            <a:r>
              <a:rPr lang="ru-RU" sz="1400" dirty="0"/>
              <a:t> Затем на уроке обмениваются карточками, выполняют задание, внизу подписывают  </a:t>
            </a:r>
            <a:r>
              <a:rPr lang="ru-RU" sz="1400" b="1" i="1" dirty="0"/>
              <a:t>«Выполнил…»</a:t>
            </a:r>
            <a:r>
              <a:rPr lang="ru-RU" sz="1400" i="1" dirty="0"/>
              <a:t> </a:t>
            </a:r>
            <a:r>
              <a:rPr lang="ru-RU" sz="1400" dirty="0"/>
              <a:t>Учитель заранее говорит  сколько должно быть слов или словосочетаний.</a:t>
            </a:r>
          </a:p>
          <a:p>
            <a:r>
              <a:rPr lang="ru-RU" sz="1400" dirty="0"/>
              <a:t>Например</a:t>
            </a:r>
            <a:r>
              <a:rPr lang="ru-RU" sz="1400" b="1" dirty="0"/>
              <a:t>:</a:t>
            </a:r>
            <a:r>
              <a:rPr lang="ru-RU" sz="1400" b="1" i="1" dirty="0"/>
              <a:t> р..сток, </a:t>
            </a:r>
            <a:r>
              <a:rPr lang="ru-RU" sz="1400" b="1" i="1" dirty="0" err="1"/>
              <a:t>выр</a:t>
            </a:r>
            <a:r>
              <a:rPr lang="ru-RU" sz="1400" b="1" i="1" dirty="0"/>
              <a:t>..щенный, </a:t>
            </a:r>
            <a:r>
              <a:rPr lang="ru-RU" sz="1400" b="1" i="1" dirty="0" err="1"/>
              <a:t>водор</a:t>
            </a:r>
            <a:r>
              <a:rPr lang="ru-RU" sz="1400" b="1" i="1" dirty="0"/>
              <a:t>..</a:t>
            </a:r>
            <a:r>
              <a:rPr lang="ru-RU" sz="1400" b="1" i="1" dirty="0" err="1"/>
              <a:t>сли</a:t>
            </a:r>
            <a:r>
              <a:rPr lang="ru-RU" sz="1400" b="1" i="1" dirty="0"/>
              <a:t>, </a:t>
            </a:r>
            <a:r>
              <a:rPr lang="ru-RU" sz="1400" b="1" i="1" dirty="0" err="1"/>
              <a:t>прор</a:t>
            </a:r>
            <a:r>
              <a:rPr lang="ru-RU" sz="1400" b="1" i="1" dirty="0"/>
              <a:t>..стать, </a:t>
            </a:r>
            <a:r>
              <a:rPr lang="ru-RU" sz="1400" b="1" i="1" dirty="0" err="1"/>
              <a:t>отр</a:t>
            </a:r>
            <a:r>
              <a:rPr lang="ru-RU" sz="1400" b="1" i="1" dirty="0"/>
              <a:t>..</a:t>
            </a:r>
            <a:r>
              <a:rPr lang="ru-RU" sz="1400" b="1" i="1" dirty="0" err="1"/>
              <a:t>сль</a:t>
            </a:r>
            <a:r>
              <a:rPr lang="ru-RU" sz="1400" b="1" i="1" dirty="0"/>
              <a:t>.</a:t>
            </a:r>
            <a:endParaRPr lang="ru-RU" sz="1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Или на отдельной карточке каждый ученик пишет три слова на любые орфограммы, сосед по парте объясняет орфограммы в данных словах, рассказывает правила и приводит свои примеры. Например: </a:t>
            </a:r>
            <a:r>
              <a:rPr lang="ru-RU" b="1" i="1" dirty="0"/>
              <a:t>ко(</a:t>
            </a:r>
            <a:r>
              <a:rPr lang="ru-RU" b="1" i="1" dirty="0" err="1"/>
              <a:t>л,лл</a:t>
            </a:r>
            <a:r>
              <a:rPr lang="ru-RU" b="1" i="1" dirty="0"/>
              <a:t>)</a:t>
            </a:r>
            <a:r>
              <a:rPr lang="ru-RU" b="1" i="1" dirty="0" err="1"/>
              <a:t>екц</a:t>
            </a:r>
            <a:r>
              <a:rPr lang="ru-RU" b="1" i="1" dirty="0"/>
              <a:t>..я, (не)</a:t>
            </a:r>
            <a:r>
              <a:rPr lang="ru-RU" b="1" i="1" dirty="0" err="1"/>
              <a:t>брежно</a:t>
            </a:r>
            <a:r>
              <a:rPr lang="ru-RU" b="1" i="1" dirty="0"/>
              <a:t>, </a:t>
            </a:r>
            <a:r>
              <a:rPr lang="ru-RU" b="1" i="1" dirty="0" err="1"/>
              <a:t>соб</a:t>
            </a:r>
            <a:r>
              <a:rPr lang="ru-RU" b="1" i="1" dirty="0"/>
              <a:t>..рать.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467545" y="0"/>
            <a:ext cx="63176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428604"/>
            <a:ext cx="7572428" cy="575542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процессе обучения практикую различные виды диктантов. Очень нравится ребятам зрительный диктант. Суть его заключается в том, что ученики в течение ограниченного времени знакомятся с необходимым количеством "трудных" слов и словосочетаний, написанных на доске заранее, затем учитель убирает доску, а учащиеся записывают слова под диктовку. А вот проверка осуществляться может двояко: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- ученики сами оценивают свои работы, а учитель по своему  усмотрению ставит оценку;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-учитель собирает написанное и оценивает все работы.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средних классах интересны для ребят диктанты со взаимопроверкой, когда они знакомятся с разделом «Орфография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/>
              <a:t>овладеть искусством грамотного письма очень трудно, однако обучать ему необходимо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/>
          <a:lstStyle/>
          <a:p>
            <a:r>
              <a:rPr lang="ru-RU" dirty="0" smtClean="0"/>
              <a:t>Диктант с точкой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45720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/>
              <a:t>Выр.астить,ут.иный,ст.арин.ный</a:t>
            </a:r>
            <a:r>
              <a:rPr lang="ru-RU" sz="4000" dirty="0" smtClean="0"/>
              <a:t> ,</a:t>
            </a:r>
            <a:r>
              <a:rPr lang="ru-RU" sz="4000" dirty="0" err="1" smtClean="0"/>
              <a:t>жуч.ок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</TotalTime>
  <Words>685</Words>
  <Application>Microsoft Office PowerPoint</Application>
  <PresentationFormat>Экран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Активные формы и методы формирования орфографической зоркости учащихся на уроках русского языка  </vt:lpstr>
      <vt:lpstr>Противоречия:</vt:lpstr>
      <vt:lpstr>Ведущая идея </vt:lpstr>
      <vt:lpstr>Слайд 4</vt:lpstr>
      <vt:lpstr>Уровень грамотности учащихся средней школы - одна из острейших проблем народного образования</vt:lpstr>
      <vt:lpstr>методическая копилка</vt:lpstr>
      <vt:lpstr>методическая копилка</vt:lpstr>
      <vt:lpstr>Слайд 8</vt:lpstr>
      <vt:lpstr>Диктант с точкой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Активные формы и методы формирования орфографической зоркости учащихся на уроках русского языка</dc:title>
  <dc:creator>Школа 21</dc:creator>
  <cp:lastModifiedBy>User</cp:lastModifiedBy>
  <cp:revision>6</cp:revision>
  <dcterms:created xsi:type="dcterms:W3CDTF">2017-01-12T10:27:30Z</dcterms:created>
  <dcterms:modified xsi:type="dcterms:W3CDTF">2017-02-03T10:44:50Z</dcterms:modified>
</cp:coreProperties>
</file>